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34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I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4CAA5B7-4CE0-4A01-890C-33AEB97926F5}" type="slidenum">
              <a:t>‹#›</a:t>
            </a:fld>
            <a:endParaRPr lang="en-I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2880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E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I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E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I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I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I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A115B29-2DFE-4323-AD05-3267805B949A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27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E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C067F7-5CFB-4169-B470-155F21424BC8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17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0C8D19-2A24-4C71-85B5-7B777D0F8820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01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7E0407-1969-477C-8153-E37ADF867DED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20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A838E4-8F2D-4429-BCF3-51BA438EE5EA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0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752F3-E9F7-4E91-A2F8-1442BF645584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51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42C4AF-F301-4522-83DA-8DB49AF658E5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31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633565-A3FC-4AE8-8761-3BFE6DF90B48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65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AD8B4C-A8A4-4E5F-A968-1E7256DBEC24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4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CA135E-5823-415A-8732-3F9FCD74FA2C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30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7C10FC-8397-4CBC-B344-05C94D69F52C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24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752409-FECB-4064-AEC0-B3232AB8F1A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36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I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I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I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BBACD22-67C5-4B5D-942F-EC5C4B0E96BF}" type="slidenum"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IE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IE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E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Non-right-angled triangles</a:t>
            </a:r>
          </a:p>
        </p:txBody>
      </p:sp>
      <p:pic>
        <p:nvPicPr>
          <p:cNvPr id="1026" name="Picture 2" descr="http://aleph0.clarku.edu/~djoyce/java/elements/bookII/propII1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5" y="2926209"/>
            <a:ext cx="6120680" cy="46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llege-cram.com/study/trigonometry/files/2010/03/obliquetriang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44" y="1714550"/>
            <a:ext cx="463395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2000" y="2160"/>
            <a:ext cx="5616000" cy="7898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Cosine Rule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2088000"/>
            <a:ext cx="5328000" cy="4392000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120000" y="1368000"/>
            <a:ext cx="2520000" cy="792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IE" sz="2800">
                <a:latin typeface="Arial Black" pitchFamily="34"/>
              </a:rPr>
              <a:t>Example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48000" y="2376000"/>
            <a:ext cx="3816000" cy="49892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4359" y="10584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Special angles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368000"/>
            <a:ext cx="10080000" cy="619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Unit Circle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16000" y="2160000"/>
            <a:ext cx="4320000" cy="50400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2304000"/>
            <a:ext cx="5400000" cy="5256000"/>
          </a:xfrm>
        </p:spPr>
      </p:pic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 rot="20950903">
            <a:off x="643646" y="1390600"/>
            <a:ext cx="2664000" cy="864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IE" sz="2800" b="1" dirty="0"/>
              <a:t>*Remember</a:t>
            </a:r>
            <a:r>
              <a:rPr lang="en-IE" sz="2800" dirty="0"/>
              <a:t>*</a:t>
            </a:r>
            <a:br>
              <a:rPr lang="en-IE" sz="2800" dirty="0"/>
            </a:br>
            <a:r>
              <a:rPr lang="en-IE" sz="2800" dirty="0"/>
              <a:t>    CAST!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576000"/>
            <a:ext cx="9072000" cy="640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42920"/>
            <a:ext cx="9071640" cy="157931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Angles of Elevation and Depression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 rot="20002312">
            <a:off x="6314973" y="1813668"/>
            <a:ext cx="3706560" cy="11408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99"/>
              </a:spcBef>
              <a:spcAft>
                <a:spcPts val="0"/>
              </a:spcAft>
              <a:buNone/>
            </a:pPr>
            <a:r>
              <a:rPr lang="en-IE" sz="2000" dirty="0"/>
              <a:t>Angle of </a:t>
            </a:r>
            <a:r>
              <a:rPr lang="en-IE" sz="2000" dirty="0" err="1"/>
              <a:t>Elevation:The</a:t>
            </a:r>
            <a:r>
              <a:rPr lang="en-IE" sz="2000" dirty="0"/>
              <a:t> angle through which our eyes move upwards to see an object above us.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 rot="1633200">
            <a:off x="6294130" y="5751855"/>
            <a:ext cx="4176000" cy="11408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99"/>
              </a:spcBef>
              <a:spcAft>
                <a:spcPts val="0"/>
              </a:spcAft>
              <a:buNone/>
            </a:pPr>
            <a:r>
              <a:rPr lang="en-IE" sz="2000" dirty="0"/>
              <a:t>Angle of </a:t>
            </a:r>
            <a:r>
              <a:rPr lang="en-IE" sz="2000" dirty="0" err="1"/>
              <a:t>depression:The</a:t>
            </a:r>
            <a:r>
              <a:rPr lang="en-IE" sz="2000" dirty="0"/>
              <a:t> angle through which our eyes move downwards to see an object below us.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72000"/>
            <a:ext cx="6184080" cy="568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384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Trigonometry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 rot="20488092">
            <a:off x="263391" y="1973320"/>
            <a:ext cx="442656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342720" lvl="0" indent="-342720" algn="ctr">
              <a:spcBef>
                <a:spcPts val="799"/>
              </a:spcBef>
              <a:spcAft>
                <a:spcPts val="0"/>
              </a:spcAft>
              <a:buNone/>
            </a:pPr>
            <a:r>
              <a:rPr lang="en-IE" dirty="0"/>
              <a:t>Trigonometry is a branch of Mathematics with several important and useful applications.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 rot="994200">
            <a:off x="5503371" y="2309788"/>
            <a:ext cx="442656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99"/>
              </a:spcBef>
              <a:spcAft>
                <a:spcPts val="0"/>
              </a:spcAft>
              <a:buNone/>
            </a:pPr>
            <a:r>
              <a:rPr lang="en-IE"/>
              <a:t>Trigonometry is the branch of mathematics which deals with triangles.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0" y="6948189"/>
            <a:ext cx="2840040" cy="52091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IE"/>
              <a:t>By Chimin :)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2917439" y="4968000"/>
            <a:ext cx="442656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99"/>
              </a:spcBef>
              <a:spcAft>
                <a:spcPts val="0"/>
              </a:spcAft>
              <a:buNone/>
            </a:pPr>
            <a:r>
              <a:rPr lang="en-IE"/>
              <a:t>Trigonometry is derived from Greek words  </a:t>
            </a:r>
            <a:r>
              <a:rPr lang="en-IE" i="1"/>
              <a:t>trigonon</a:t>
            </a:r>
            <a:r>
              <a:rPr lang="en-IE"/>
              <a:t> (three angles) and </a:t>
            </a:r>
            <a:r>
              <a:rPr lang="en-IE" i="1"/>
              <a:t>metron</a:t>
            </a:r>
            <a:r>
              <a:rPr lang="en-IE"/>
              <a:t> ( measure).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720000"/>
            <a:ext cx="8568000" cy="619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4359" y="3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Right-angled triangles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296000"/>
            <a:ext cx="9936000" cy="626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Pythagoras Theorem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800000"/>
            <a:ext cx="4786560" cy="57600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51960" y="2419200"/>
            <a:ext cx="4928040" cy="5140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Example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296000"/>
            <a:ext cx="9936000" cy="612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88000" y="17784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Ratios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32000" y="288000"/>
            <a:ext cx="4248000" cy="39600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03999" y="4176000"/>
            <a:ext cx="3600000" cy="3384000"/>
          </a:xfrm>
        </p:spPr>
      </p:pic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 rot="20522282">
            <a:off x="308147" y="2426367"/>
            <a:ext cx="4404960" cy="3630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I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I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I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IE" b="1" dirty="0"/>
              <a:t>  *REMEMBER</a:t>
            </a:r>
            <a:r>
              <a:rPr lang="en-IE" dirty="0"/>
              <a:t>*</a:t>
            </a:r>
          </a:p>
          <a:p>
            <a:pPr lvl="0">
              <a:buNone/>
            </a:pPr>
            <a:endParaRPr lang="en-IE" dirty="0"/>
          </a:p>
          <a:p>
            <a:pPr lvl="0">
              <a:buNone/>
            </a:pPr>
            <a:r>
              <a:rPr lang="en-IE" dirty="0"/>
              <a:t>  </a:t>
            </a:r>
            <a:r>
              <a:rPr lang="en-IE" dirty="0">
                <a:latin typeface="Arial Black" pitchFamily="34"/>
              </a:rPr>
              <a:t>S</a:t>
            </a:r>
            <a:r>
              <a:rPr lang="en-IE" dirty="0"/>
              <a:t>OH. </a:t>
            </a:r>
            <a:r>
              <a:rPr lang="en-IE" dirty="0">
                <a:latin typeface="Arial Black" pitchFamily="34"/>
              </a:rPr>
              <a:t>C</a:t>
            </a:r>
            <a:r>
              <a:rPr lang="en-IE" dirty="0"/>
              <a:t>AH. </a:t>
            </a:r>
            <a:r>
              <a:rPr lang="en-IE" dirty="0">
                <a:latin typeface="Arial Black" pitchFamily="34"/>
              </a:rPr>
              <a:t>T</a:t>
            </a:r>
            <a:r>
              <a:rPr lang="en-IE" dirty="0"/>
              <a:t>OA.</a:t>
            </a:r>
            <a:br>
              <a:rPr lang="en-IE" dirty="0"/>
            </a:br>
            <a:r>
              <a:rPr lang="en-IE" dirty="0"/>
              <a:t>  </a:t>
            </a:r>
            <a:r>
              <a:rPr lang="en-IE" dirty="0">
                <a:latin typeface="Arial Black" pitchFamily="34"/>
              </a:rPr>
              <a:t>O</a:t>
            </a:r>
            <a:r>
              <a:rPr lang="en-IE" dirty="0"/>
              <a:t>, </a:t>
            </a:r>
            <a:r>
              <a:rPr lang="en-IE" dirty="0">
                <a:latin typeface="Arial Black" pitchFamily="34"/>
              </a:rPr>
              <a:t>H</a:t>
            </a:r>
            <a:r>
              <a:rPr lang="en-IE" dirty="0"/>
              <a:t>ell, </a:t>
            </a:r>
            <a:r>
              <a:rPr lang="en-IE" dirty="0">
                <a:latin typeface="Arial Black" pitchFamily="34"/>
              </a:rPr>
              <a:t>A</a:t>
            </a:r>
            <a:r>
              <a:rPr lang="en-IE" dirty="0"/>
              <a:t>nother</a:t>
            </a:r>
            <a:br>
              <a:rPr lang="en-IE" dirty="0"/>
            </a:br>
            <a:r>
              <a:rPr lang="en-IE" dirty="0"/>
              <a:t>  </a:t>
            </a:r>
            <a:r>
              <a:rPr lang="en-IE" dirty="0">
                <a:latin typeface="Arial Black" pitchFamily="34"/>
              </a:rPr>
              <a:t>H</a:t>
            </a:r>
            <a:r>
              <a:rPr lang="en-IE" dirty="0"/>
              <a:t>our </a:t>
            </a:r>
            <a:r>
              <a:rPr lang="en-IE" dirty="0">
                <a:latin typeface="Arial Black" pitchFamily="34"/>
              </a:rPr>
              <a:t>O</a:t>
            </a:r>
            <a:r>
              <a:rPr lang="en-IE" dirty="0"/>
              <a:t>f </a:t>
            </a:r>
            <a:r>
              <a:rPr lang="en-IE" dirty="0">
                <a:latin typeface="Arial Black" pitchFamily="34"/>
              </a:rPr>
              <a:t>A</a:t>
            </a:r>
            <a:r>
              <a:rPr lang="en-IE" dirty="0">
                <a:latin typeface="Arial" pitchFamily="34"/>
              </a:rPr>
              <a:t>l</a:t>
            </a:r>
            <a:r>
              <a:rPr lang="en-IE" dirty="0"/>
              <a:t>gebra.</a:t>
            </a:r>
          </a:p>
          <a:p>
            <a:pPr lvl="0">
              <a:buNone/>
            </a:pPr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42920"/>
            <a:ext cx="9071640" cy="157931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Area of a right-angled triangle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2520000"/>
            <a:ext cx="9071640" cy="45356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60000"/>
            <a:ext cx="9288000" cy="684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IE">
                <a:latin typeface="Arial Black" pitchFamily="34"/>
              </a:rPr>
              <a:t>Example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768680"/>
            <a:ext cx="9144000" cy="55753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118</Words>
  <Application>Microsoft Office PowerPoint</Application>
  <PresentationFormat>Custom</PresentationFormat>
  <Paragraphs>23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</vt:lpstr>
      <vt:lpstr>PowerPoint Presentation</vt:lpstr>
      <vt:lpstr>Trigonometry</vt:lpstr>
      <vt:lpstr>Right-angled triangles</vt:lpstr>
      <vt:lpstr>Pythagoras Theorem</vt:lpstr>
      <vt:lpstr>Example</vt:lpstr>
      <vt:lpstr>Ratios</vt:lpstr>
      <vt:lpstr>Area of a right-angled triangle</vt:lpstr>
      <vt:lpstr>PowerPoint Presentation</vt:lpstr>
      <vt:lpstr>Example</vt:lpstr>
      <vt:lpstr>Non-right-angled triangles</vt:lpstr>
      <vt:lpstr>PowerPoint Presentation</vt:lpstr>
      <vt:lpstr>PowerPoint Presentation</vt:lpstr>
      <vt:lpstr>Cosine Rule</vt:lpstr>
      <vt:lpstr>PowerPoint Presentation</vt:lpstr>
      <vt:lpstr>Special angles</vt:lpstr>
      <vt:lpstr>Unit Circle</vt:lpstr>
      <vt:lpstr>PowerPoint Presentation</vt:lpstr>
      <vt:lpstr>PowerPoint Presentation</vt:lpstr>
      <vt:lpstr>Angles of Elevation and Depression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O'callaghan</dc:creator>
  <cp:lastModifiedBy>Karen Walsh</cp:lastModifiedBy>
  <cp:revision>5</cp:revision>
  <dcterms:created xsi:type="dcterms:W3CDTF">2013-04-13T21:18:18Z</dcterms:created>
  <dcterms:modified xsi:type="dcterms:W3CDTF">2013-04-15T10:01:29Z</dcterms:modified>
</cp:coreProperties>
</file>